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08" r:id="rId4"/>
    <p:sldId id="509" r:id="rId5"/>
    <p:sldId id="510" r:id="rId6"/>
    <p:sldId id="511" r:id="rId7"/>
    <p:sldId id="512" r:id="rId8"/>
    <p:sldId id="513" r:id="rId9"/>
    <p:sldId id="515" r:id="rId10"/>
    <p:sldId id="514" r:id="rId11"/>
    <p:sldId id="516" r:id="rId12"/>
    <p:sldId id="517"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a:t>
            </a:r>
          </a:p>
        </p:txBody>
      </p:sp>
      <p:sp>
        <p:nvSpPr>
          <p:cNvPr id="9" name="TextBox 8">
            <a:extLst>
              <a:ext uri="{FF2B5EF4-FFF2-40B4-BE49-F238E27FC236}">
                <a16:creationId xmlns:a16="http://schemas.microsoft.com/office/drawing/2014/main" id="{A934C823-0F0D-4C6E-A9DA-2FE1B0AAE2CA}"/>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Anonymous Block</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04493" y="896528"/>
            <a:ext cx="11118914" cy="5386090"/>
          </a:xfrm>
          <a:prstGeom prst="rect">
            <a:avLst/>
          </a:prstGeom>
          <a:noFill/>
        </p:spPr>
        <p:txBody>
          <a:bodyPr wrap="square" rtlCol="0">
            <a:spAutoFit/>
          </a:bodyPr>
          <a:lstStyle/>
          <a:p>
            <a:r>
              <a:rPr lang="en-US" dirty="0"/>
              <a:t>Anonymous block is an executable DML statement which can contain imperative or declarative statements.</a:t>
            </a:r>
          </a:p>
          <a:p>
            <a:endParaRPr lang="en-US" dirty="0"/>
          </a:p>
          <a:p>
            <a:r>
              <a:rPr lang="en-US" dirty="0"/>
              <a:t>All SQL Script statements supported in procedures are also supported in anonymous blocks. Compared to procedures, an anonymous block has no corresponding object created in the metadata catalog.</a:t>
            </a:r>
          </a:p>
          <a:p>
            <a:endParaRPr lang="en-US" dirty="0"/>
          </a:p>
          <a:p>
            <a:r>
              <a:rPr lang="en-US" dirty="0"/>
              <a:t>An anonymous block is defined and executed in a single step by using the following syntax:</a:t>
            </a:r>
          </a:p>
          <a:p>
            <a:endParaRPr lang="en-US" dirty="0"/>
          </a:p>
          <a:p>
            <a:r>
              <a:rPr lang="en-US" dirty="0"/>
              <a:t>DO [(&lt;</a:t>
            </a:r>
            <a:r>
              <a:rPr lang="en-US" dirty="0" err="1"/>
              <a:t>parameter_clause</a:t>
            </a:r>
            <a:r>
              <a:rPr lang="en-US" dirty="0"/>
              <a:t>&gt;)]</a:t>
            </a:r>
          </a:p>
          <a:p>
            <a:r>
              <a:rPr lang="en-US" dirty="0"/>
              <a:t>BEGIN [SEQUENTIAL EXECUTION]</a:t>
            </a:r>
          </a:p>
          <a:p>
            <a:r>
              <a:rPr lang="en-US" dirty="0"/>
              <a:t>    &lt;body&gt;</a:t>
            </a:r>
          </a:p>
          <a:p>
            <a:r>
              <a:rPr lang="en-US" dirty="0"/>
              <a:t>END</a:t>
            </a:r>
          </a:p>
          <a:p>
            <a:endParaRPr lang="en-US" dirty="0"/>
          </a:p>
          <a:p>
            <a:r>
              <a:rPr lang="en-US" dirty="0"/>
              <a:t>&lt;body&gt; ::= !! supports the same feature set as procedure did</a:t>
            </a:r>
          </a:p>
          <a:p>
            <a:endParaRPr lang="en-US" dirty="0"/>
          </a:p>
          <a:p>
            <a:r>
              <a:rPr lang="en-US" sz="3600" dirty="0">
                <a:latin typeface="Cooper Black" panose="0208090404030B020404" pitchFamily="18" charset="0"/>
                <a:ea typeface="+mj-ea"/>
                <a:cs typeface="+mj-cs"/>
              </a:rPr>
              <a:t>Hands-on: Anonymous blocks</a:t>
            </a:r>
          </a:p>
          <a:p>
            <a:endParaRPr lang="en-US" sz="3600" dirty="0">
              <a:latin typeface="Cooper Black" panose="0208090404030B020404" pitchFamily="18" charset="0"/>
              <a:ea typeface="+mj-ea"/>
              <a:cs typeface="+mj-cs"/>
            </a:endParaRPr>
          </a:p>
          <a:p>
            <a:r>
              <a:rPr lang="en-US" dirty="0">
                <a:latin typeface="72" panose="020B0503030000000003" pitchFamily="34" charset="0"/>
                <a:ea typeface="+mj-ea"/>
                <a:cs typeface="72" panose="020B0503030000000003" pitchFamily="34" charset="0"/>
              </a:rPr>
              <a:t>Source code for SQL Script Basics</a:t>
            </a:r>
            <a:endParaRPr lang="en-US" sz="1600" dirty="0">
              <a:latin typeface="72" panose="020B0503030000000003" pitchFamily="34" charset="0"/>
              <a:ea typeface="+mj-ea"/>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0055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Create First Procedure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6419" y="896528"/>
            <a:ext cx="11161643" cy="646331"/>
          </a:xfrm>
          <a:prstGeom prst="rect">
            <a:avLst/>
          </a:prstGeom>
          <a:noFill/>
        </p:spPr>
        <p:txBody>
          <a:bodyPr wrap="square" rtlCol="0">
            <a:spAutoFit/>
          </a:bodyPr>
          <a:lstStyle/>
          <a:p>
            <a:r>
              <a:rPr lang="en-US" dirty="0"/>
              <a:t>Create a simple SAP HANA Stored Procedure that calls the built-in SYNC library to put processing to sleep for 10 seconds.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0412667-D008-4C7C-A6C0-61F6864F61BA}"/>
              </a:ext>
            </a:extLst>
          </p:cNvPr>
          <p:cNvPicPr>
            <a:picLocks noChangeAspect="1"/>
          </p:cNvPicPr>
          <p:nvPr/>
        </p:nvPicPr>
        <p:blipFill>
          <a:blip r:embed="rId3"/>
          <a:stretch>
            <a:fillRect/>
          </a:stretch>
        </p:blipFill>
        <p:spPr>
          <a:xfrm>
            <a:off x="428019" y="2518304"/>
            <a:ext cx="4648603" cy="2430991"/>
          </a:xfrm>
          <a:prstGeom prst="rect">
            <a:avLst/>
          </a:prstGeom>
        </p:spPr>
      </p:pic>
      <p:sp>
        <p:nvSpPr>
          <p:cNvPr id="5" name="Rectangle 4">
            <a:extLst>
              <a:ext uri="{FF2B5EF4-FFF2-40B4-BE49-F238E27FC236}">
                <a16:creationId xmlns:a16="http://schemas.microsoft.com/office/drawing/2014/main" id="{D7CC1788-72CA-40D0-8A9F-1161C754A957}"/>
              </a:ext>
            </a:extLst>
          </p:cNvPr>
          <p:cNvSpPr/>
          <p:nvPr/>
        </p:nvSpPr>
        <p:spPr>
          <a:xfrm>
            <a:off x="326419" y="1754536"/>
            <a:ext cx="3615092" cy="369332"/>
          </a:xfrm>
          <a:prstGeom prst="rect">
            <a:avLst/>
          </a:prstGeom>
        </p:spPr>
        <p:txBody>
          <a:bodyPr wrap="none">
            <a:spAutoFit/>
          </a:bodyPr>
          <a:lstStyle/>
          <a:p>
            <a:r>
              <a:rPr lang="en-US" dirty="0">
                <a:latin typeface="72" panose="020B0503030000000003" pitchFamily="34" charset="0"/>
                <a:cs typeface="72" panose="020B0503030000000003" pitchFamily="34" charset="0"/>
              </a:rPr>
              <a:t>Source code for Procedure basics</a:t>
            </a:r>
            <a:endParaRPr lang="en-US" sz="1600" dirty="0">
              <a:latin typeface="72" panose="020B0503030000000003" pitchFamily="34" charset="0"/>
              <a:cs typeface="72" panose="020B0503030000000003" pitchFamily="34" charset="0"/>
            </a:endParaRPr>
          </a:p>
        </p:txBody>
      </p:sp>
    </p:spTree>
    <p:extLst>
      <p:ext uri="{BB962C8B-B14F-4D97-AF65-F5344CB8AC3E}">
        <p14:creationId xmlns:p14="http://schemas.microsoft.com/office/powerpoint/2010/main" val="248744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Expose Procedure as 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369332"/>
          </a:xfrm>
          <a:prstGeom prst="rect">
            <a:avLst/>
          </a:prstGeom>
          <a:noFill/>
        </p:spPr>
        <p:txBody>
          <a:bodyPr wrap="square" rtlCol="0">
            <a:spAutoFit/>
          </a:bodyPr>
          <a:lstStyle/>
          <a:p>
            <a:r>
              <a:rPr lang="en-US" dirty="0"/>
              <a:t>Now we want to add this Procedure to the CAP service as a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6F5966D0-844D-4C81-8063-A5AF2D44B3A3}"/>
              </a:ext>
            </a:extLst>
          </p:cNvPr>
          <p:cNvSpPr/>
          <p:nvPr/>
        </p:nvSpPr>
        <p:spPr>
          <a:xfrm>
            <a:off x="261764" y="1507898"/>
            <a:ext cx="5226111" cy="369332"/>
          </a:xfrm>
          <a:prstGeom prst="rect">
            <a:avLst/>
          </a:prstGeom>
        </p:spPr>
        <p:txBody>
          <a:bodyPr wrap="none">
            <a:spAutoFit/>
          </a:bodyPr>
          <a:lstStyle/>
          <a:p>
            <a:r>
              <a:rPr lang="en-US" dirty="0">
                <a:latin typeface="72" panose="020B0503030000000003" pitchFamily="34" charset="0"/>
                <a:cs typeface="72" panose="020B0503030000000003" pitchFamily="34" charset="0"/>
              </a:rPr>
              <a:t>Source code for Consume procedure as a Service</a:t>
            </a:r>
            <a:endParaRPr lang="en-US" sz="1600" dirty="0">
              <a:latin typeface="72" panose="020B0503030000000003" pitchFamily="34" charset="0"/>
              <a:cs typeface="72" panose="020B0503030000000003" pitchFamily="34" charset="0"/>
            </a:endParaRPr>
          </a:p>
        </p:txBody>
      </p:sp>
      <p:pic>
        <p:nvPicPr>
          <p:cNvPr id="4" name="Picture 3">
            <a:extLst>
              <a:ext uri="{FF2B5EF4-FFF2-40B4-BE49-F238E27FC236}">
                <a16:creationId xmlns:a16="http://schemas.microsoft.com/office/drawing/2014/main" id="{CA375160-8357-47DA-8236-5437CAD68A75}"/>
              </a:ext>
            </a:extLst>
          </p:cNvPr>
          <p:cNvPicPr>
            <a:picLocks noChangeAspect="1"/>
          </p:cNvPicPr>
          <p:nvPr/>
        </p:nvPicPr>
        <p:blipFill>
          <a:blip r:embed="rId3"/>
          <a:stretch>
            <a:fillRect/>
          </a:stretch>
        </p:blipFill>
        <p:spPr>
          <a:xfrm>
            <a:off x="378691" y="2119268"/>
            <a:ext cx="7435022" cy="4167613"/>
          </a:xfrm>
          <a:prstGeom prst="rect">
            <a:avLst/>
          </a:prstGeom>
        </p:spPr>
      </p:pic>
    </p:spTree>
    <p:extLst>
      <p:ext uri="{BB962C8B-B14F-4D97-AF65-F5344CB8AC3E}">
        <p14:creationId xmlns:p14="http://schemas.microsoft.com/office/powerpoint/2010/main" val="362225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850+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85000+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30832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SQL Script?</a:t>
            </a:r>
          </a:p>
          <a:p>
            <a:pPr marL="285750" indent="-285750">
              <a:buClr>
                <a:schemeClr val="tx1"/>
              </a:buClr>
              <a:buFont typeface="Arial" panose="020B0604020202020204" pitchFamily="34" charset="0"/>
              <a:buChar char="•"/>
            </a:pPr>
            <a:r>
              <a:rPr lang="en-US" dirty="0"/>
              <a:t>Advantage of SQL Script</a:t>
            </a:r>
          </a:p>
          <a:p>
            <a:pPr marL="285750" indent="-285750">
              <a:buClr>
                <a:schemeClr val="tx1"/>
              </a:buClr>
              <a:buFont typeface="Arial" panose="020B0604020202020204" pitchFamily="34" charset="0"/>
              <a:buChar char="•"/>
            </a:pPr>
            <a:r>
              <a:rPr lang="en-US" dirty="0"/>
              <a:t>Types of SQL Script</a:t>
            </a:r>
          </a:p>
          <a:p>
            <a:pPr marL="285750" indent="-285750">
              <a:buClr>
                <a:schemeClr val="tx1"/>
              </a:buClr>
              <a:buFont typeface="Arial" panose="020B0604020202020204" pitchFamily="34" charset="0"/>
              <a:buChar char="•"/>
            </a:pPr>
            <a:r>
              <a:rPr lang="en-US" dirty="0"/>
              <a:t>Basic Rules of creating SQL Script</a:t>
            </a:r>
          </a:p>
          <a:p>
            <a:pPr marL="285750" indent="-285750">
              <a:buClr>
                <a:schemeClr val="tx1"/>
              </a:buClr>
              <a:buFont typeface="Arial" panose="020B0604020202020204" pitchFamily="34" charset="0"/>
              <a:buChar char="•"/>
            </a:pPr>
            <a:r>
              <a:rPr lang="en-US" dirty="0"/>
              <a:t>How to create SQL Script in HANA</a:t>
            </a:r>
          </a:p>
          <a:p>
            <a:pPr marL="285750" indent="-285750">
              <a:buClr>
                <a:schemeClr val="tx1"/>
              </a:buClr>
              <a:buFont typeface="Arial" panose="020B0604020202020204" pitchFamily="34" charset="0"/>
              <a:buChar char="•"/>
            </a:pPr>
            <a:r>
              <a:rPr lang="en-US" dirty="0"/>
              <a:t>Create Anonymous Block</a:t>
            </a:r>
          </a:p>
          <a:p>
            <a:pPr marL="285750" indent="-285750">
              <a:buClr>
                <a:schemeClr val="tx1"/>
              </a:buClr>
              <a:buFont typeface="Arial" panose="020B0604020202020204" pitchFamily="34" charset="0"/>
              <a:buChar char="•"/>
            </a:pPr>
            <a:r>
              <a:rPr lang="en-US" dirty="0"/>
              <a:t>Create First Procedure</a:t>
            </a:r>
          </a:p>
          <a:p>
            <a:pPr marL="285750" indent="-285750">
              <a:buClr>
                <a:schemeClr val="tx1"/>
              </a:buClr>
              <a:buFont typeface="Arial" panose="020B0604020202020204" pitchFamily="34" charset="0"/>
              <a:buChar char="•"/>
            </a:pPr>
            <a:r>
              <a:rPr lang="en-US" dirty="0"/>
              <a:t>Expose Procedure as a Service</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54128" y="896528"/>
            <a:ext cx="11161643" cy="646331"/>
          </a:xfrm>
          <a:prstGeom prst="rect">
            <a:avLst/>
          </a:prstGeom>
          <a:noFill/>
        </p:spPr>
        <p:txBody>
          <a:bodyPr wrap="square" rtlCol="0">
            <a:spAutoFit/>
          </a:bodyPr>
          <a:lstStyle/>
          <a:p>
            <a:pPr algn="just"/>
            <a:r>
              <a:rPr lang="en-US" dirty="0">
                <a:latin typeface="72" panose="020B0503030000000003" pitchFamily="34" charset="0"/>
              </a:rPr>
              <a:t>SQL Script is a set of extensions added on top of standard SQL. It is used to exploit the specific features of SAP HANA.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89290D3-9452-4D08-AD92-CAA6490A85E8}"/>
              </a:ext>
            </a:extLst>
          </p:cNvPr>
          <p:cNvPicPr>
            <a:picLocks noChangeAspect="1"/>
          </p:cNvPicPr>
          <p:nvPr/>
        </p:nvPicPr>
        <p:blipFill>
          <a:blip r:embed="rId3"/>
          <a:stretch>
            <a:fillRect/>
          </a:stretch>
        </p:blipFill>
        <p:spPr>
          <a:xfrm>
            <a:off x="86273" y="1265860"/>
            <a:ext cx="6591618" cy="3086213"/>
          </a:xfrm>
          <a:prstGeom prst="rect">
            <a:avLst/>
          </a:prstGeom>
        </p:spPr>
      </p:pic>
      <p:sp>
        <p:nvSpPr>
          <p:cNvPr id="5" name="Rectangle 4">
            <a:extLst>
              <a:ext uri="{FF2B5EF4-FFF2-40B4-BE49-F238E27FC236}">
                <a16:creationId xmlns:a16="http://schemas.microsoft.com/office/drawing/2014/main" id="{4EA232DE-24F3-4F19-82B9-82DCF856D7CD}"/>
              </a:ext>
            </a:extLst>
          </p:cNvPr>
          <p:cNvSpPr/>
          <p:nvPr/>
        </p:nvSpPr>
        <p:spPr>
          <a:xfrm>
            <a:off x="354128" y="4527564"/>
            <a:ext cx="11302162" cy="1754326"/>
          </a:xfrm>
          <a:prstGeom prst="rect">
            <a:avLst/>
          </a:prstGeom>
        </p:spPr>
        <p:txBody>
          <a:bodyPr wrap="square">
            <a:spAutoFit/>
          </a:bodyPr>
          <a:lstStyle/>
          <a:p>
            <a:pPr algn="just"/>
            <a:r>
              <a:rPr lang="en-US" dirty="0">
                <a:latin typeface="72" panose="020B0503030000000003" pitchFamily="34" charset="0"/>
              </a:rPr>
              <a:t>By using these extensions, SQL Script allows much more pushdown of the data–intensive processing to the SAP HANA database, which otherwise would have to be done at the application level.</a:t>
            </a:r>
          </a:p>
          <a:p>
            <a:pPr algn="just"/>
            <a:endParaRPr lang="en-US" dirty="0">
              <a:latin typeface="72" panose="020B0503030000000003" pitchFamily="34" charset="0"/>
            </a:endParaRPr>
          </a:p>
          <a:p>
            <a:pPr algn="just"/>
            <a:r>
              <a:rPr lang="en-US" dirty="0">
                <a:latin typeface="72" panose="020B0503030000000003" pitchFamily="34" charset="0"/>
              </a:rPr>
              <a:t>Applications benefit most from the potential of SAP HANA when they perform as many data-intensive computations in the database as possible. This avoids loading large amounts of data into an application server separate from SAP HANA, and leverages fast column operations, query optimization, and parallel execution. </a:t>
            </a:r>
            <a:endParaRPr lang="en-US" b="0" i="0" dirty="0">
              <a:effectLst/>
              <a:latin typeface="72" panose="020B0503030000000003" pitchFamily="34" charset="0"/>
            </a:endParaRPr>
          </a:p>
        </p:txBody>
      </p:sp>
      <p:pic>
        <p:nvPicPr>
          <p:cNvPr id="1026" name="Picture 2" descr="https://learning.sap.com/service/media/HC450e_01_en-US_media/HC450e_01_en-US_images/Explain_basic_concepts_about_SQLScript_005.png">
            <a:extLst>
              <a:ext uri="{FF2B5EF4-FFF2-40B4-BE49-F238E27FC236}">
                <a16:creationId xmlns:a16="http://schemas.microsoft.com/office/drawing/2014/main" id="{E26DBA58-2690-42E9-8843-B4956A95EE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8170" y="1660296"/>
            <a:ext cx="5478595" cy="261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Advantage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dirty="0">
                <a:latin typeface="72" panose="020B0503030000000003" pitchFamily="34" charset="0"/>
              </a:rPr>
              <a:t>Compared to standard SQL, </a:t>
            </a:r>
            <a:r>
              <a:rPr lang="en-US" dirty="0" err="1">
                <a:latin typeface="72" panose="020B0503030000000003" pitchFamily="34" charset="0"/>
              </a:rPr>
              <a:t>SQLScript</a:t>
            </a:r>
            <a:r>
              <a:rPr lang="en-US" dirty="0">
                <a:latin typeface="72" panose="020B0503030000000003" pitchFamily="34" charset="0"/>
              </a:rPr>
              <a:t> provides the following advantages:</a:t>
            </a:r>
          </a:p>
          <a:p>
            <a:pPr algn="just"/>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Using </a:t>
            </a:r>
            <a:r>
              <a:rPr lang="en-US" dirty="0" err="1">
                <a:latin typeface="72" panose="020B0503030000000003" pitchFamily="34" charset="0"/>
              </a:rPr>
              <a:t>SQLScript</a:t>
            </a:r>
            <a:r>
              <a:rPr lang="en-US" dirty="0">
                <a:latin typeface="72" panose="020B0503030000000003" pitchFamily="34" charset="0"/>
              </a:rPr>
              <a:t>, complex logic can be broken down into smaller chunks of code. This encourages a modular programming style which means better code reuse. Standard SQL only allows the definition of SQL views to structure complex queries, and SQL views have no parameters.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supports local variables for intermediate results with implicitly-defined types. With standard SQL, it would be required to define globally visible views even for intermediate steps.</a:t>
            </a:r>
          </a:p>
          <a:p>
            <a:pPr marL="285750" indent="-285750" algn="just">
              <a:buFont typeface="Arial" panose="020B0604020202020204" pitchFamily="34" charset="0"/>
              <a:buChar char="•"/>
            </a:pPr>
            <a:r>
              <a:rPr lang="en-US" dirty="0" err="1">
                <a:latin typeface="72" panose="020B0503030000000003" pitchFamily="34" charset="0"/>
              </a:rPr>
              <a:t>SQLScript</a:t>
            </a:r>
            <a:r>
              <a:rPr lang="en-US" dirty="0">
                <a:latin typeface="72" panose="020B0503030000000003" pitchFamily="34" charset="0"/>
              </a:rPr>
              <a:t> has flow control logic such as if-then-else clauses that are not available in standard SQL.</a:t>
            </a:r>
          </a:p>
          <a:p>
            <a:pPr marL="285750" indent="-285750" algn="just">
              <a:buFont typeface="Arial" panose="020B0604020202020204" pitchFamily="34" charset="0"/>
              <a:buChar char="•"/>
            </a:pPr>
            <a:r>
              <a:rPr lang="en-US" dirty="0">
                <a:latin typeface="72" panose="020B0503030000000003" pitchFamily="34" charset="0"/>
              </a:rPr>
              <a:t>Stored procedures can return multiple results, while a standard SQL query returns only one result set.</a:t>
            </a:r>
          </a:p>
          <a:p>
            <a:pPr algn="just"/>
            <a:endParaRPr lang="en-US" dirty="0">
              <a:latin typeface="72" panose="020B0503030000000003" pitchFamily="34" charset="0"/>
            </a:endParaRPr>
          </a:p>
          <a:p>
            <a:pPr algn="just"/>
            <a:r>
              <a:rPr lang="en-US" dirty="0">
                <a:latin typeface="72" panose="020B0503030000000003" pitchFamily="34" charset="0"/>
              </a:rPr>
              <a:t>Pushing the processing to SAP HANA is beneficial because there are lots of opportunities for SAP HANA to optimize the execution with in–memory, parallel processing.</a:t>
            </a:r>
          </a:p>
          <a:p>
            <a:pPr algn="just"/>
            <a:r>
              <a:rPr lang="en-US" dirty="0">
                <a:latin typeface="72" panose="020B0503030000000003" pitchFamily="34" charset="0"/>
              </a:rPr>
              <a:t>Standard SQL does not provide sufficient syntax to push many calculations to the database and as a result, the application layer has to take on this duty. This means huge amounts of data must be copied between the database server and the application server.</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Standard SQL VS. </a:t>
            </a:r>
            <a:r>
              <a:rPr lang="en-US" sz="3600" dirty="0" err="1">
                <a:latin typeface="Cooper Black" panose="0208090404030B020404" pitchFamily="18" charset="0"/>
              </a:rPr>
              <a:t>SQLScript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BA2C44D-5AFD-4442-B534-A80B15A02938}"/>
              </a:ext>
            </a:extLst>
          </p:cNvPr>
          <p:cNvPicPr>
            <a:picLocks noChangeAspect="1"/>
          </p:cNvPicPr>
          <p:nvPr/>
        </p:nvPicPr>
        <p:blipFill>
          <a:blip r:embed="rId3"/>
          <a:stretch>
            <a:fillRect/>
          </a:stretch>
        </p:blipFill>
        <p:spPr>
          <a:xfrm>
            <a:off x="2319963" y="1001819"/>
            <a:ext cx="7552074" cy="4854361"/>
          </a:xfrm>
          <a:prstGeom prst="rect">
            <a:avLst/>
          </a:prstGeom>
        </p:spPr>
      </p:pic>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4891" y="779090"/>
            <a:ext cx="11161643" cy="369332"/>
          </a:xfrm>
          <a:prstGeom prst="rect">
            <a:avLst/>
          </a:prstGeom>
          <a:noFill/>
        </p:spPr>
        <p:txBody>
          <a:bodyPr wrap="square" rtlCol="0">
            <a:spAutoFit/>
          </a:bodyPr>
          <a:lstStyle/>
          <a:p>
            <a:r>
              <a:rPr lang="en-US" dirty="0">
                <a:latin typeface="72" panose="020B0503030000000003" pitchFamily="34" charset="0"/>
              </a:rPr>
              <a:t>SQL is a descriptive language that is sometimes called a declarative language.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2DAD54E7-7C1B-49CE-AEDC-47F596C6CE5D}"/>
              </a:ext>
            </a:extLst>
          </p:cNvPr>
          <p:cNvPicPr>
            <a:picLocks noChangeAspect="1"/>
          </p:cNvPicPr>
          <p:nvPr/>
        </p:nvPicPr>
        <p:blipFill rotWithShape="1">
          <a:blip r:embed="rId3"/>
          <a:srcRect r="54100"/>
          <a:stretch/>
        </p:blipFill>
        <p:spPr>
          <a:xfrm>
            <a:off x="1167490" y="1394615"/>
            <a:ext cx="3515346" cy="3467400"/>
          </a:xfrm>
          <a:prstGeom prst="rect">
            <a:avLst/>
          </a:prstGeom>
        </p:spPr>
      </p:pic>
      <p:pic>
        <p:nvPicPr>
          <p:cNvPr id="7" name="Picture 6">
            <a:extLst>
              <a:ext uri="{FF2B5EF4-FFF2-40B4-BE49-F238E27FC236}">
                <a16:creationId xmlns:a16="http://schemas.microsoft.com/office/drawing/2014/main" id="{5CE17469-95E1-497F-9425-B59BBE171B7A}"/>
              </a:ext>
            </a:extLst>
          </p:cNvPr>
          <p:cNvPicPr>
            <a:picLocks noChangeAspect="1"/>
          </p:cNvPicPr>
          <p:nvPr/>
        </p:nvPicPr>
        <p:blipFill rotWithShape="1">
          <a:blip r:embed="rId3"/>
          <a:srcRect l="57417"/>
          <a:stretch/>
        </p:blipFill>
        <p:spPr>
          <a:xfrm>
            <a:off x="7340024" y="1394615"/>
            <a:ext cx="3261346" cy="2923536"/>
          </a:xfrm>
          <a:prstGeom prst="rect">
            <a:avLst/>
          </a:prstGeom>
        </p:spPr>
      </p:pic>
      <p:sp>
        <p:nvSpPr>
          <p:cNvPr id="4" name="Rectangle 3">
            <a:extLst>
              <a:ext uri="{FF2B5EF4-FFF2-40B4-BE49-F238E27FC236}">
                <a16:creationId xmlns:a16="http://schemas.microsoft.com/office/drawing/2014/main" id="{D204171B-7F96-4428-BDB0-EBB91462E99D}"/>
              </a:ext>
            </a:extLst>
          </p:cNvPr>
          <p:cNvSpPr/>
          <p:nvPr/>
        </p:nvSpPr>
        <p:spPr>
          <a:xfrm>
            <a:off x="441884" y="4324583"/>
            <a:ext cx="5284658" cy="2031325"/>
          </a:xfrm>
          <a:prstGeom prst="rect">
            <a:avLst/>
          </a:prstGeom>
        </p:spPr>
        <p:txBody>
          <a:bodyPr wrap="square">
            <a:spAutoFit/>
          </a:bodyPr>
          <a:lstStyle/>
          <a:p>
            <a:r>
              <a:rPr lang="en-US" dirty="0">
                <a:latin typeface="72" panose="020B0503030000000003" pitchFamily="34" charset="0"/>
              </a:rPr>
              <a:t>Declarative logic allows the developer to declare the data selection via SELECT statements, as follows:</a:t>
            </a:r>
          </a:p>
          <a:p>
            <a:pPr marL="285750" indent="-285750">
              <a:buFont typeface="Arial" panose="020B0604020202020204" pitchFamily="34" charset="0"/>
              <a:buChar char="•"/>
            </a:pPr>
            <a:r>
              <a:rPr lang="en-US" dirty="0">
                <a:latin typeface="72" panose="020B0503030000000003" pitchFamily="34" charset="0"/>
              </a:rPr>
              <a:t>The developer defines the what.</a:t>
            </a:r>
          </a:p>
          <a:p>
            <a:pPr marL="285750" indent="-285750">
              <a:buFont typeface="Arial" panose="020B0604020202020204" pitchFamily="34" charset="0"/>
              <a:buChar char="•"/>
            </a:pPr>
            <a:r>
              <a:rPr lang="en-US" dirty="0">
                <a:latin typeface="72" panose="020B0503030000000003" pitchFamily="34" charset="0"/>
              </a:rPr>
              <a:t>The engine defines the how, and executes accordingly.</a:t>
            </a:r>
          </a:p>
          <a:p>
            <a:r>
              <a:rPr lang="en-US" dirty="0">
                <a:latin typeface="72" panose="020B0503030000000003" pitchFamily="34" charset="0"/>
              </a:rPr>
              <a:t>This enables massive parallelization.</a:t>
            </a:r>
            <a:endParaRPr lang="en-US" b="0" i="0" dirty="0">
              <a:effectLst/>
              <a:latin typeface="72" panose="020B0503030000000003" pitchFamily="34" charset="0"/>
            </a:endParaRPr>
          </a:p>
        </p:txBody>
      </p:sp>
      <p:sp>
        <p:nvSpPr>
          <p:cNvPr id="5" name="Rectangle 4">
            <a:extLst>
              <a:ext uri="{FF2B5EF4-FFF2-40B4-BE49-F238E27FC236}">
                <a16:creationId xmlns:a16="http://schemas.microsoft.com/office/drawing/2014/main" id="{3EE0FB23-BB3F-4CFF-816C-847B55875A2C}"/>
              </a:ext>
            </a:extLst>
          </p:cNvPr>
          <p:cNvSpPr/>
          <p:nvPr/>
        </p:nvSpPr>
        <p:spPr>
          <a:xfrm>
            <a:off x="6179127" y="4324583"/>
            <a:ext cx="5680435" cy="2031325"/>
          </a:xfrm>
          <a:prstGeom prst="rect">
            <a:avLst/>
          </a:prstGeom>
        </p:spPr>
        <p:txBody>
          <a:bodyPr wrap="square">
            <a:spAutoFit/>
          </a:bodyPr>
          <a:lstStyle/>
          <a:p>
            <a:r>
              <a:rPr lang="en-US" dirty="0">
                <a:latin typeface="72" panose="020B0503030000000003" pitchFamily="34" charset="0"/>
              </a:rPr>
              <a:t>Imperative logic allows the developer to control the flow of the logic within </a:t>
            </a:r>
            <a:r>
              <a:rPr lang="en-US" dirty="0" err="1">
                <a:latin typeface="72" panose="020B0503030000000003" pitchFamily="34" charset="0"/>
              </a:rPr>
              <a:t>SQLScript</a:t>
            </a:r>
            <a:r>
              <a:rPr lang="en-US" dirty="0">
                <a:latin typeface="72" panose="020B0503030000000003" pitchFamily="34" charset="0"/>
              </a:rPr>
              <a:t> using the following:</a:t>
            </a:r>
          </a:p>
          <a:p>
            <a:pPr marL="285750" indent="-285750">
              <a:buFont typeface="Arial" panose="020B0604020202020204" pitchFamily="34" charset="0"/>
              <a:buChar char="•"/>
            </a:pPr>
            <a:r>
              <a:rPr lang="en-US" dirty="0">
                <a:latin typeface="72" panose="020B0503030000000003" pitchFamily="34" charset="0"/>
              </a:rPr>
              <a:t>Scalar variable manipulation</a:t>
            </a:r>
          </a:p>
          <a:p>
            <a:pPr marL="285750" indent="-285750">
              <a:buFont typeface="Arial" panose="020B0604020202020204" pitchFamily="34" charset="0"/>
              <a:buChar char="•"/>
            </a:pPr>
            <a:r>
              <a:rPr lang="en-US" dirty="0">
                <a:latin typeface="72" panose="020B0503030000000003" pitchFamily="34" charset="0"/>
              </a:rPr>
              <a:t>DDL/DML logic</a:t>
            </a:r>
          </a:p>
          <a:p>
            <a:pPr marL="285750" indent="-285750">
              <a:buFont typeface="Arial" panose="020B0604020202020204" pitchFamily="34" charset="0"/>
              <a:buChar char="•"/>
            </a:pPr>
            <a:r>
              <a:rPr lang="en-US" dirty="0">
                <a:latin typeface="72" panose="020B0503030000000003" pitchFamily="34" charset="0"/>
              </a:rPr>
              <a:t>WHILE loops</a:t>
            </a:r>
          </a:p>
          <a:p>
            <a:pPr marL="285750" indent="-285750">
              <a:buFont typeface="Arial" panose="020B0604020202020204" pitchFamily="34" charset="0"/>
              <a:buChar char="•"/>
            </a:pPr>
            <a:r>
              <a:rPr lang="en-US" dirty="0">
                <a:latin typeface="72" panose="020B0503030000000003" pitchFamily="34" charset="0"/>
              </a:rPr>
              <a:t>Branching logic based on some conditions, for example IF/ELSE</a:t>
            </a:r>
            <a:endParaRPr lang="en-US" b="0" i="0" dirty="0">
              <a:effectLst/>
              <a:latin typeface="72" panose="020B0503030000000003" pitchFamily="34" charset="0"/>
            </a:endParaRPr>
          </a:p>
        </p:txBody>
      </p:sp>
      <p:cxnSp>
        <p:nvCxnSpPr>
          <p:cNvPr id="10" name="Straight Connector 9">
            <a:extLst>
              <a:ext uri="{FF2B5EF4-FFF2-40B4-BE49-F238E27FC236}">
                <a16:creationId xmlns:a16="http://schemas.microsoft.com/office/drawing/2014/main" id="{F9D88E8A-CF29-4086-8397-7C135F2E1134}"/>
              </a:ext>
            </a:extLst>
          </p:cNvPr>
          <p:cNvCxnSpPr/>
          <p:nvPr/>
        </p:nvCxnSpPr>
        <p:spPr>
          <a:xfrm>
            <a:off x="5883564" y="1459345"/>
            <a:ext cx="0" cy="48965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549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Rules of creating SQL 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1012954"/>
            <a:ext cx="11161643" cy="5386090"/>
          </a:xfrm>
          <a:prstGeom prst="rect">
            <a:avLst/>
          </a:prstGeom>
          <a:noFill/>
        </p:spPr>
        <p:txBody>
          <a:bodyPr wrap="square" rtlCol="0">
            <a:spAutoFit/>
          </a:bodyPr>
          <a:lstStyle/>
          <a:p>
            <a:pPr marL="285750" lvl="0" indent="-285750">
              <a:buFont typeface="Arial" panose="020B0604020202020204" pitchFamily="34" charset="0"/>
              <a:buChar char="•"/>
              <a:defRPr/>
            </a:pPr>
            <a:r>
              <a:rPr lang="en-US" dirty="0" err="1">
                <a:solidFill>
                  <a:prstClr val="black"/>
                </a:solidFill>
                <a:latin typeface="72" panose="020B0503030000000003" pitchFamily="34" charset="0"/>
                <a:cs typeface="72" panose="020B0503030000000003" pitchFamily="34" charset="0"/>
              </a:rPr>
              <a:t>SQLScript</a:t>
            </a:r>
            <a:r>
              <a:rPr lang="en-US" dirty="0">
                <a:solidFill>
                  <a:prstClr val="black"/>
                </a:solidFill>
                <a:latin typeface="72" panose="020B0503030000000003" pitchFamily="34" charset="0"/>
                <a:cs typeface="72" panose="020B0503030000000003" pitchFamily="34" charset="0"/>
              </a:rPr>
              <a:t> is not case-sensitive like ABAP</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Every SQL Script statement ends with semi-colon ;</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assign a value to it, we directly use variable name, but when we want </a:t>
            </a:r>
            <a:r>
              <a:rPr lang="en-US" b="1" i="1" u="sng" dirty="0">
                <a:solidFill>
                  <a:prstClr val="black"/>
                </a:solidFill>
                <a:latin typeface="72" panose="020B0503030000000003" pitchFamily="34" charset="0"/>
                <a:cs typeface="72" panose="020B0503030000000003" pitchFamily="34" charset="0"/>
              </a:rPr>
              <a:t>to use </a:t>
            </a:r>
            <a:r>
              <a:rPr lang="en-US" dirty="0">
                <a:solidFill>
                  <a:prstClr val="black"/>
                </a:solidFill>
                <a:latin typeface="72" panose="020B0503030000000003" pitchFamily="34" charset="0"/>
                <a:cs typeface="72" panose="020B0503030000000003" pitchFamily="34" charset="0"/>
              </a:rPr>
              <a:t>the value of the variable we need to use the </a:t>
            </a:r>
            <a:r>
              <a:rPr lang="en-US" b="1" i="1" dirty="0">
                <a:solidFill>
                  <a:prstClr val="black"/>
                </a:solidFill>
                <a:latin typeface="72" panose="020B0503030000000003" pitchFamily="34" charset="0"/>
                <a:cs typeface="72" panose="020B0503030000000003" pitchFamily="34" charset="0"/>
              </a:rPr>
              <a:t>value of </a:t>
            </a:r>
            <a:r>
              <a:rPr lang="en-US" i="1" dirty="0">
                <a:solidFill>
                  <a:prstClr val="black"/>
                </a:solidFill>
                <a:latin typeface="72" panose="020B0503030000000003" pitchFamily="34" charset="0"/>
                <a:cs typeface="72" panose="020B0503030000000003" pitchFamily="34" charset="0"/>
              </a:rPr>
              <a:t>operator </a:t>
            </a:r>
            <a:r>
              <a:rPr lang="en-US" dirty="0">
                <a:solidFill>
                  <a:prstClr val="black"/>
                </a:solidFill>
                <a:latin typeface="72" panose="020B0503030000000003" pitchFamily="34" charset="0"/>
                <a:cs typeface="72" panose="020B0503030000000003" pitchFamily="34" charset="0"/>
              </a:rPr>
              <a:t>colon (:)</a:t>
            </a:r>
          </a:p>
          <a:p>
            <a:pPr lvl="3">
              <a:defRPr/>
            </a:pPr>
            <a:r>
              <a:rPr lang="en-US" sz="1400" dirty="0">
                <a:solidFill>
                  <a:prstClr val="black"/>
                </a:solidFill>
                <a:latin typeface="72" panose="020B0503030000000003" pitchFamily="34" charset="0"/>
                <a:cs typeface="72" panose="020B0503030000000003" pitchFamily="34" charset="0"/>
              </a:rPr>
              <a:t>Declare x integer;</a:t>
            </a:r>
          </a:p>
          <a:p>
            <a:pPr lvl="3">
              <a:defRPr/>
            </a:pPr>
            <a:r>
              <a:rPr lang="en-US" sz="1400" dirty="0">
                <a:solidFill>
                  <a:prstClr val="black"/>
                </a:solidFill>
                <a:latin typeface="72" panose="020B0503030000000003" pitchFamily="34" charset="0"/>
                <a:cs typeface="72" panose="020B0503030000000003" pitchFamily="34" charset="0"/>
              </a:rPr>
              <a:t>Declare y integer;</a:t>
            </a:r>
          </a:p>
          <a:p>
            <a:pPr lvl="3">
              <a:defRPr/>
            </a:pPr>
            <a:r>
              <a:rPr lang="en-US" sz="1400" dirty="0">
                <a:solidFill>
                  <a:prstClr val="black"/>
                </a:solidFill>
                <a:latin typeface="72" panose="020B0503030000000003" pitchFamily="34" charset="0"/>
                <a:cs typeface="72" panose="020B0503030000000003" pitchFamily="34" charset="0"/>
              </a:rPr>
              <a:t>Declare z integer;</a:t>
            </a:r>
          </a:p>
          <a:p>
            <a:pPr lvl="3">
              <a:defRPr/>
            </a:pPr>
            <a:r>
              <a:rPr lang="en-US" sz="1400" dirty="0">
                <a:solidFill>
                  <a:prstClr val="black"/>
                </a:solidFill>
                <a:latin typeface="72" panose="020B0503030000000003" pitchFamily="34" charset="0"/>
                <a:cs typeface="72" panose="020B0503030000000003" pitchFamily="34" charset="0"/>
              </a:rPr>
              <a:t>x = 10;  z = :x + :y;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create a variable and do not assign value to it, a null will be assigned. And any operation will null will become null.</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One of the best way to achieve code-to-data because the entire logic is processed inside the HANA system</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everything evolves around SQL so even when we want to print a result on the screen we will use the SQL statement against a standard sap table called DUMMY;</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In SQL script = is comparison operator and := is the assignment operator</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open SQL Console, it always attaches to user’s local schema. Which means any runtime object created by console will go to user’s local schema (like local development in </a:t>
            </a:r>
            <a:r>
              <a:rPr lang="en-US" dirty="0" err="1">
                <a:solidFill>
                  <a:prstClr val="black"/>
                </a:solidFill>
                <a:latin typeface="72" panose="020B0503030000000003" pitchFamily="34" charset="0"/>
                <a:cs typeface="72" panose="020B0503030000000003" pitchFamily="34" charset="0"/>
              </a:rPr>
              <a:t>abap</a:t>
            </a:r>
            <a:r>
              <a:rPr lang="en-US" dirty="0">
                <a:solidFill>
                  <a:prstClr val="black"/>
                </a:solidFill>
                <a:latin typeface="72" panose="020B0503030000000003" pitchFamily="34" charset="0"/>
                <a:cs typeface="72" panose="020B0503030000000003" pitchFamily="34" charset="0"/>
              </a:rPr>
              <a:t>) - </a:t>
            </a:r>
            <a:r>
              <a:rPr lang="en-US" b="1" dirty="0">
                <a:latin typeface="72" panose="020B0503030000000003" pitchFamily="34" charset="0"/>
                <a:cs typeface="72" panose="020B0503030000000003" pitchFamily="34" charset="0"/>
              </a:rPr>
              <a:t>select </a:t>
            </a:r>
            <a:r>
              <a:rPr lang="en-US" b="1" dirty="0" err="1">
                <a:latin typeface="72" panose="020B0503030000000003" pitchFamily="34" charset="0"/>
                <a:cs typeface="72" panose="020B0503030000000003" pitchFamily="34" charset="0"/>
              </a:rPr>
              <a:t>current_schema</a:t>
            </a:r>
            <a:r>
              <a:rPr lang="en-US" b="1" dirty="0">
                <a:latin typeface="72" panose="020B0503030000000003" pitchFamily="34" charset="0"/>
                <a:cs typeface="72" panose="020B0503030000000003" pitchFamily="34" charset="0"/>
              </a:rPr>
              <a:t> from dummy</a:t>
            </a:r>
            <a:endParaRPr lang="en-US" dirty="0">
              <a:solidFill>
                <a:prstClr val="black"/>
              </a:solidFill>
              <a:latin typeface="72" panose="020B0503030000000003" pitchFamily="34" charset="0"/>
              <a:cs typeface="72" panose="020B0503030000000003" pitchFamily="34" charset="0"/>
            </a:endParaRP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When we try to read data, we need to put schema name before table name in console</a:t>
            </a:r>
          </a:p>
          <a:p>
            <a:pPr marL="285750" lvl="0" indent="-285750">
              <a:buFont typeface="Arial" panose="020B0604020202020204" pitchFamily="34" charset="0"/>
              <a:buChar char="•"/>
              <a:defRPr/>
            </a:pPr>
            <a:r>
              <a:rPr lang="en-US" dirty="0">
                <a:solidFill>
                  <a:prstClr val="black"/>
                </a:solidFill>
                <a:latin typeface="72" panose="020B0503030000000003" pitchFamily="34" charset="0"/>
                <a:cs typeface="72" panose="020B0503030000000003" pitchFamily="34" charset="0"/>
              </a:rPr>
              <a:t>So we can also set the default schema using </a:t>
            </a:r>
            <a:r>
              <a:rPr lang="en-US" b="1" dirty="0">
                <a:solidFill>
                  <a:prstClr val="black"/>
                </a:solidFill>
                <a:latin typeface="72" panose="020B0503030000000003" pitchFamily="34" charset="0"/>
                <a:cs typeface="72" panose="020B0503030000000003" pitchFamily="34" charset="0"/>
              </a:rPr>
              <a:t>SET SCHEMA </a:t>
            </a:r>
            <a:r>
              <a:rPr lang="en-US" b="1" dirty="0" err="1">
                <a:solidFill>
                  <a:prstClr val="black"/>
                </a:solidFill>
                <a:latin typeface="72" panose="020B0503030000000003" pitchFamily="34" charset="0"/>
                <a:cs typeface="72" panose="020B0503030000000003" pitchFamily="34" charset="0"/>
              </a:rPr>
              <a:t>schema_name</a:t>
            </a:r>
            <a:endParaRPr lang="en-US" dirty="0">
              <a:solidFill>
                <a:prstClr val="black"/>
              </a:solidFill>
              <a:latin typeface="72" panose="020B0503030000000003" pitchFamily="34" charset="0"/>
              <a:cs typeface="72" panose="020B0503030000000003"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03647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SQL Script in HANA</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C6B1939-8475-41D0-A7E7-0FB74766E78A}"/>
              </a:ext>
            </a:extLst>
          </p:cNvPr>
          <p:cNvSpPr/>
          <p:nvPr/>
        </p:nvSpPr>
        <p:spPr>
          <a:xfrm>
            <a:off x="4787609" y="1037790"/>
            <a:ext cx="2290354" cy="898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Containers</a:t>
            </a:r>
          </a:p>
          <a:p>
            <a:pPr algn="ctr"/>
            <a:r>
              <a:rPr lang="en-US" dirty="0"/>
              <a:t>Contain SQL Script Code</a:t>
            </a:r>
          </a:p>
        </p:txBody>
      </p:sp>
      <p:sp>
        <p:nvSpPr>
          <p:cNvPr id="7" name="Rectangle 6">
            <a:extLst>
              <a:ext uri="{FF2B5EF4-FFF2-40B4-BE49-F238E27FC236}">
                <a16:creationId xmlns:a16="http://schemas.microsoft.com/office/drawing/2014/main" id="{B4268A3B-58C4-4A6B-A3B1-FB4B02F11AFF}"/>
              </a:ext>
            </a:extLst>
          </p:cNvPr>
          <p:cNvSpPr/>
          <p:nvPr/>
        </p:nvSpPr>
        <p:spPr>
          <a:xfrm>
            <a:off x="851335"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Anonymous Block</a:t>
            </a:r>
          </a:p>
        </p:txBody>
      </p:sp>
      <p:sp>
        <p:nvSpPr>
          <p:cNvPr id="9" name="Rectangle 8">
            <a:extLst>
              <a:ext uri="{FF2B5EF4-FFF2-40B4-BE49-F238E27FC236}">
                <a16:creationId xmlns:a16="http://schemas.microsoft.com/office/drawing/2014/main" id="{0B889E7C-AA12-4300-B5DE-D43D094B7AB0}"/>
              </a:ext>
            </a:extLst>
          </p:cNvPr>
          <p:cNvSpPr/>
          <p:nvPr/>
        </p:nvSpPr>
        <p:spPr>
          <a:xfrm>
            <a:off x="4683106" y="2941798"/>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Procedures</a:t>
            </a:r>
          </a:p>
        </p:txBody>
      </p:sp>
      <p:sp>
        <p:nvSpPr>
          <p:cNvPr id="10" name="Rectangle 9">
            <a:extLst>
              <a:ext uri="{FF2B5EF4-FFF2-40B4-BE49-F238E27FC236}">
                <a16:creationId xmlns:a16="http://schemas.microsoft.com/office/drawing/2014/main" id="{19D99485-7A7A-41D2-9C2A-CC4CD13C663E}"/>
              </a:ext>
            </a:extLst>
          </p:cNvPr>
          <p:cNvSpPr/>
          <p:nvPr/>
        </p:nvSpPr>
        <p:spPr>
          <a:xfrm>
            <a:off x="8800759" y="2464174"/>
            <a:ext cx="2499360" cy="705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(UDF)</a:t>
            </a:r>
          </a:p>
        </p:txBody>
      </p:sp>
      <p:cxnSp>
        <p:nvCxnSpPr>
          <p:cNvPr id="11" name="Connector: Elbow 10">
            <a:extLst>
              <a:ext uri="{FF2B5EF4-FFF2-40B4-BE49-F238E27FC236}">
                <a16:creationId xmlns:a16="http://schemas.microsoft.com/office/drawing/2014/main" id="{438D96E9-894D-45D7-8367-9C21499DC310}"/>
              </a:ext>
            </a:extLst>
          </p:cNvPr>
          <p:cNvCxnSpPr>
            <a:cxnSpLocks/>
            <a:stCxn id="6" idx="2"/>
            <a:endCxn id="7" idx="0"/>
          </p:cNvCxnSpPr>
          <p:nvPr/>
        </p:nvCxnSpPr>
        <p:spPr>
          <a:xfrm rot="5400000">
            <a:off x="3514084" y="523096"/>
            <a:ext cx="1005634" cy="38317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60001D9D-B9E9-4739-9641-2D6AD7D5A364}"/>
              </a:ext>
            </a:extLst>
          </p:cNvPr>
          <p:cNvCxnSpPr>
            <a:cxnSpLocks/>
            <a:stCxn id="6" idx="2"/>
            <a:endCxn id="10" idx="0"/>
          </p:cNvCxnSpPr>
          <p:nvPr/>
        </p:nvCxnSpPr>
        <p:spPr>
          <a:xfrm rot="16200000" flipH="1">
            <a:off x="7727607" y="141342"/>
            <a:ext cx="528010" cy="41176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070A50-ADE0-46A0-A1FA-42E77F1C9775}"/>
              </a:ext>
            </a:extLst>
          </p:cNvPr>
          <p:cNvCxnSpPr>
            <a:cxnSpLocks/>
            <a:stCxn id="6" idx="2"/>
            <a:endCxn id="9" idx="0"/>
          </p:cNvCxnSpPr>
          <p:nvPr/>
        </p:nvCxnSpPr>
        <p:spPr>
          <a:xfrm>
            <a:off x="5932786" y="1936164"/>
            <a:ext cx="0" cy="1005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C81D70C-86BE-4326-B098-1AC447C33D31}"/>
              </a:ext>
            </a:extLst>
          </p:cNvPr>
          <p:cNvSpPr/>
          <p:nvPr/>
        </p:nvSpPr>
        <p:spPr>
          <a:xfrm>
            <a:off x="7785534" y="3294495"/>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a:t>
            </a:r>
          </a:p>
        </p:txBody>
      </p:sp>
      <p:sp>
        <p:nvSpPr>
          <p:cNvPr id="15" name="Rectangle 14">
            <a:extLst>
              <a:ext uri="{FF2B5EF4-FFF2-40B4-BE49-F238E27FC236}">
                <a16:creationId xmlns:a16="http://schemas.microsoft.com/office/drawing/2014/main" id="{D5C3AFB5-FAFF-487E-AE2F-CF555B180BA1}"/>
              </a:ext>
            </a:extLst>
          </p:cNvPr>
          <p:cNvSpPr/>
          <p:nvPr/>
        </p:nvSpPr>
        <p:spPr>
          <a:xfrm>
            <a:off x="10694063" y="3344882"/>
            <a:ext cx="1458686" cy="352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t>
            </a:r>
          </a:p>
        </p:txBody>
      </p:sp>
      <p:cxnSp>
        <p:nvCxnSpPr>
          <p:cNvPr id="16" name="Connector: Elbow 15">
            <a:extLst>
              <a:ext uri="{FF2B5EF4-FFF2-40B4-BE49-F238E27FC236}">
                <a16:creationId xmlns:a16="http://schemas.microsoft.com/office/drawing/2014/main" id="{D4201003-C674-47CD-B6D0-B6E776C66FB0}"/>
              </a:ext>
            </a:extLst>
          </p:cNvPr>
          <p:cNvCxnSpPr>
            <a:stCxn id="10" idx="1"/>
            <a:endCxn id="14" idx="0"/>
          </p:cNvCxnSpPr>
          <p:nvPr/>
        </p:nvCxnSpPr>
        <p:spPr>
          <a:xfrm rot="10800000" flipV="1">
            <a:off x="8514877" y="2816871"/>
            <a:ext cx="285882" cy="4776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5EF8DC9-C998-4260-AE7F-CDC162B4544E}"/>
              </a:ext>
            </a:extLst>
          </p:cNvPr>
          <p:cNvCxnSpPr>
            <a:stCxn id="10" idx="3"/>
            <a:endCxn id="15" idx="0"/>
          </p:cNvCxnSpPr>
          <p:nvPr/>
        </p:nvCxnSpPr>
        <p:spPr>
          <a:xfrm>
            <a:off x="11300119" y="2816871"/>
            <a:ext cx="123287" cy="5280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8763F9-96A3-4D1E-BA7A-BD0031DA00CA}"/>
              </a:ext>
            </a:extLst>
          </p:cNvPr>
          <p:cNvSpPr txBox="1"/>
          <p:nvPr/>
        </p:nvSpPr>
        <p:spPr>
          <a:xfrm>
            <a:off x="851334" y="3873615"/>
            <a:ext cx="2892551" cy="2246769"/>
          </a:xfrm>
          <a:prstGeom prst="rect">
            <a:avLst/>
          </a:prstGeom>
          <a:noFill/>
        </p:spPr>
        <p:txBody>
          <a:bodyPr wrap="square" rtlCol="0">
            <a:spAutoFit/>
          </a:bodyPr>
          <a:lstStyle/>
          <a:p>
            <a:pPr algn="ctr"/>
            <a:r>
              <a:rPr lang="en-US" sz="1400" dirty="0"/>
              <a:t>Used for one time usage</a:t>
            </a:r>
          </a:p>
          <a:p>
            <a:pPr algn="ctr"/>
            <a:r>
              <a:rPr lang="en-US" sz="1400" dirty="0"/>
              <a:t>Training, demo and testing </a:t>
            </a:r>
          </a:p>
          <a:p>
            <a:pPr algn="ctr"/>
            <a:r>
              <a:rPr lang="en-US" sz="1400" dirty="0"/>
              <a:t>Do not store code</a:t>
            </a:r>
          </a:p>
          <a:p>
            <a:pPr algn="ctr"/>
            <a:r>
              <a:rPr lang="en-US" sz="1400" dirty="0"/>
              <a:t>Complied every time we run</a:t>
            </a:r>
          </a:p>
          <a:p>
            <a:pPr algn="ctr"/>
            <a:r>
              <a:rPr lang="en-US" sz="1400" b="1" dirty="0"/>
              <a:t>DO BEGIN</a:t>
            </a:r>
          </a:p>
          <a:p>
            <a:pPr algn="ctr"/>
            <a:endParaRPr lang="en-US" sz="1400" b="1" dirty="0"/>
          </a:p>
          <a:p>
            <a:pPr algn="ctr"/>
            <a:r>
              <a:rPr lang="en-US" sz="1400" b="1" dirty="0"/>
              <a:t>--Coda</a:t>
            </a:r>
          </a:p>
          <a:p>
            <a:pPr algn="ctr"/>
            <a:endParaRPr lang="en-US" sz="1400" b="1" dirty="0"/>
          </a:p>
          <a:p>
            <a:pPr algn="ctr"/>
            <a:r>
              <a:rPr lang="en-US" sz="1400" b="1" dirty="0"/>
              <a:t>END;</a:t>
            </a:r>
          </a:p>
          <a:p>
            <a:pPr algn="ctr"/>
            <a:endParaRPr lang="en-US" sz="1400" dirty="0"/>
          </a:p>
        </p:txBody>
      </p:sp>
      <p:sp>
        <p:nvSpPr>
          <p:cNvPr id="19" name="TextBox 18">
            <a:extLst>
              <a:ext uri="{FF2B5EF4-FFF2-40B4-BE49-F238E27FC236}">
                <a16:creationId xmlns:a16="http://schemas.microsoft.com/office/drawing/2014/main" id="{A18BC96A-5EB8-4D3B-838A-387A92901DFB}"/>
              </a:ext>
            </a:extLst>
          </p:cNvPr>
          <p:cNvSpPr txBox="1"/>
          <p:nvPr/>
        </p:nvSpPr>
        <p:spPr>
          <a:xfrm>
            <a:off x="4211781" y="3873615"/>
            <a:ext cx="3414821" cy="2677656"/>
          </a:xfrm>
          <a:prstGeom prst="rect">
            <a:avLst/>
          </a:prstGeom>
          <a:noFill/>
        </p:spPr>
        <p:txBody>
          <a:bodyPr wrap="square" rtlCol="0">
            <a:spAutoFit/>
          </a:bodyPr>
          <a:lstStyle/>
          <a:p>
            <a:pPr algn="ctr"/>
            <a:r>
              <a:rPr lang="en-US" sz="1400" dirty="0"/>
              <a:t>Code is compiled and stored in DB</a:t>
            </a:r>
          </a:p>
          <a:p>
            <a:pPr algn="ctr"/>
            <a:r>
              <a:rPr lang="en-US" sz="1400" dirty="0"/>
              <a:t>Complete Reusability </a:t>
            </a:r>
          </a:p>
          <a:p>
            <a:pPr algn="ctr"/>
            <a:r>
              <a:rPr lang="en-US" sz="1400" dirty="0"/>
              <a:t>Think about Function Modules in SAP ABAP</a:t>
            </a:r>
          </a:p>
          <a:p>
            <a:pPr algn="ctr"/>
            <a:r>
              <a:rPr lang="en-US" sz="1400" dirty="0"/>
              <a:t>Can have IN, OUT, INOUT parameters</a:t>
            </a:r>
          </a:p>
          <a:p>
            <a:pPr algn="ctr"/>
            <a:r>
              <a:rPr lang="en-US" sz="1400" b="1" dirty="0"/>
              <a:t>CREATE PROCEDURE </a:t>
            </a:r>
            <a:r>
              <a:rPr lang="en-US" sz="1400" b="1" dirty="0" err="1"/>
              <a:t>procname</a:t>
            </a:r>
            <a:r>
              <a:rPr lang="en-US" sz="1400" b="1" dirty="0"/>
              <a:t>(IN,OUT,..)</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p:txBody>
      </p:sp>
      <p:sp>
        <p:nvSpPr>
          <p:cNvPr id="21" name="TextBox 20">
            <a:extLst>
              <a:ext uri="{FF2B5EF4-FFF2-40B4-BE49-F238E27FC236}">
                <a16:creationId xmlns:a16="http://schemas.microsoft.com/office/drawing/2014/main" id="{2FA214ED-7E45-4BDC-91F2-7889A8DAD171}"/>
              </a:ext>
            </a:extLst>
          </p:cNvPr>
          <p:cNvSpPr txBox="1"/>
          <p:nvPr/>
        </p:nvSpPr>
        <p:spPr>
          <a:xfrm>
            <a:off x="7721599" y="3873615"/>
            <a:ext cx="4486883" cy="3108543"/>
          </a:xfrm>
          <a:prstGeom prst="rect">
            <a:avLst/>
          </a:prstGeom>
          <a:noFill/>
        </p:spPr>
        <p:txBody>
          <a:bodyPr wrap="square" rtlCol="0">
            <a:spAutoFit/>
          </a:bodyPr>
          <a:lstStyle/>
          <a:p>
            <a:pPr algn="ctr"/>
            <a:r>
              <a:rPr lang="en-US" sz="1400" dirty="0"/>
              <a:t>User Defined Functions – UDF</a:t>
            </a:r>
          </a:p>
          <a:p>
            <a:pPr algn="ctr"/>
            <a:r>
              <a:rPr lang="en-US" sz="1400" dirty="0"/>
              <a:t>Always have ONLY one RETURN parameter</a:t>
            </a:r>
          </a:p>
          <a:p>
            <a:pPr algn="ctr"/>
            <a:r>
              <a:rPr lang="en-US" sz="1400" dirty="0"/>
              <a:t>Can have multiple Input parameters</a:t>
            </a:r>
          </a:p>
          <a:p>
            <a:pPr algn="ctr"/>
            <a:r>
              <a:rPr lang="en-US" sz="1400" dirty="0"/>
              <a:t>Depending on return data, we will categorize</a:t>
            </a:r>
          </a:p>
          <a:p>
            <a:pPr algn="ctr"/>
            <a:r>
              <a:rPr lang="en-US" sz="1400" b="1" dirty="0"/>
              <a:t>CREATE FUNCTION </a:t>
            </a:r>
            <a:r>
              <a:rPr lang="en-US" sz="1400" b="1" dirty="0" err="1"/>
              <a:t>procname</a:t>
            </a:r>
            <a:r>
              <a:rPr lang="en-US" sz="1400" b="1" dirty="0"/>
              <a:t>(....)</a:t>
            </a:r>
          </a:p>
          <a:p>
            <a:pPr algn="ctr"/>
            <a:r>
              <a:rPr lang="en-US" sz="1400" b="1" dirty="0"/>
              <a:t>RETURNS datatype</a:t>
            </a:r>
          </a:p>
          <a:p>
            <a:pPr algn="ctr"/>
            <a:r>
              <a:rPr lang="en-US" sz="1400" b="1" dirty="0"/>
              <a:t>DEFAULT SCHEMA </a:t>
            </a:r>
            <a:r>
              <a:rPr lang="en-US" sz="1400" b="1" dirty="0" err="1"/>
              <a:t>schemaname</a:t>
            </a:r>
            <a:endParaRPr lang="en-US" sz="1400" b="1" dirty="0"/>
          </a:p>
          <a:p>
            <a:pPr algn="ctr"/>
            <a:r>
              <a:rPr lang="en-US" sz="1400" b="1" dirty="0"/>
              <a:t>READS SQL DATA</a:t>
            </a:r>
          </a:p>
          <a:p>
            <a:pPr algn="ctr"/>
            <a:r>
              <a:rPr lang="en-US" sz="1400" b="1" dirty="0"/>
              <a:t>AS BEGIN</a:t>
            </a:r>
          </a:p>
          <a:p>
            <a:pPr algn="ctr"/>
            <a:endParaRPr lang="en-US" sz="1400" b="1" dirty="0"/>
          </a:p>
          <a:p>
            <a:pPr algn="ctr"/>
            <a:r>
              <a:rPr lang="en-US" sz="1400" b="1" dirty="0"/>
              <a:t>--Coda SQL Script</a:t>
            </a:r>
          </a:p>
          <a:p>
            <a:pPr algn="ctr"/>
            <a:endParaRPr lang="en-US" sz="1400" b="1" dirty="0"/>
          </a:p>
          <a:p>
            <a:pPr algn="ctr"/>
            <a:r>
              <a:rPr lang="en-US" sz="1400" b="1" dirty="0"/>
              <a:t>END;</a:t>
            </a:r>
          </a:p>
          <a:p>
            <a:pPr algn="ctr"/>
            <a:endParaRPr lang="en-US" sz="1400" dirty="0"/>
          </a:p>
        </p:txBody>
      </p:sp>
    </p:spTree>
    <p:extLst>
      <p:ext uri="{BB962C8B-B14F-4D97-AF65-F5344CB8AC3E}">
        <p14:creationId xmlns:p14="http://schemas.microsoft.com/office/powerpoint/2010/main" val="4068890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in HANA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C25CFE55-B70F-44D9-8DA1-4B6F717C1D24}"/>
              </a:ext>
            </a:extLst>
          </p:cNvPr>
          <p:cNvSpPr/>
          <p:nvPr/>
        </p:nvSpPr>
        <p:spPr>
          <a:xfrm>
            <a:off x="4367289" y="996996"/>
            <a:ext cx="2202180" cy="615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Types</a:t>
            </a:r>
          </a:p>
        </p:txBody>
      </p:sp>
      <p:sp>
        <p:nvSpPr>
          <p:cNvPr id="7" name="Rectangle 6">
            <a:extLst>
              <a:ext uri="{FF2B5EF4-FFF2-40B4-BE49-F238E27FC236}">
                <a16:creationId xmlns:a16="http://schemas.microsoft.com/office/drawing/2014/main" id="{630B41E1-1890-45CA-9747-A4D976EAC4A7}"/>
              </a:ext>
            </a:extLst>
          </p:cNvPr>
          <p:cNvSpPr/>
          <p:nvPr/>
        </p:nvSpPr>
        <p:spPr>
          <a:xfrm>
            <a:off x="38964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 Variables</a:t>
            </a:r>
          </a:p>
        </p:txBody>
      </p:sp>
      <p:sp>
        <p:nvSpPr>
          <p:cNvPr id="9" name="Rectangle 8">
            <a:extLst>
              <a:ext uri="{FF2B5EF4-FFF2-40B4-BE49-F238E27FC236}">
                <a16:creationId xmlns:a16="http://schemas.microsoft.com/office/drawing/2014/main" id="{BFFC7EDE-3771-42F1-A83B-D3078C84108F}"/>
              </a:ext>
            </a:extLst>
          </p:cNvPr>
          <p:cNvSpPr/>
          <p:nvPr/>
        </p:nvSpPr>
        <p:spPr>
          <a:xfrm>
            <a:off x="4222509"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Arrays</a:t>
            </a:r>
          </a:p>
        </p:txBody>
      </p:sp>
      <p:sp>
        <p:nvSpPr>
          <p:cNvPr id="10" name="Rectangle 9">
            <a:extLst>
              <a:ext uri="{FF2B5EF4-FFF2-40B4-BE49-F238E27FC236}">
                <a16:creationId xmlns:a16="http://schemas.microsoft.com/office/drawing/2014/main" id="{AD8E80E1-4D67-488E-8F5C-4590972E4B0B}"/>
              </a:ext>
            </a:extLst>
          </p:cNvPr>
          <p:cNvSpPr/>
          <p:nvPr/>
        </p:nvSpPr>
        <p:spPr>
          <a:xfrm>
            <a:off x="8790907" y="1947646"/>
            <a:ext cx="24917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Tables</a:t>
            </a:r>
          </a:p>
        </p:txBody>
      </p:sp>
      <p:cxnSp>
        <p:nvCxnSpPr>
          <p:cNvPr id="11" name="Connector: Elbow 10">
            <a:extLst>
              <a:ext uri="{FF2B5EF4-FFF2-40B4-BE49-F238E27FC236}">
                <a16:creationId xmlns:a16="http://schemas.microsoft.com/office/drawing/2014/main" id="{0A352881-1094-48E7-A66D-6184DB3B8F09}"/>
              </a:ext>
            </a:extLst>
          </p:cNvPr>
          <p:cNvCxnSpPr>
            <a:stCxn id="6" idx="1"/>
            <a:endCxn id="7" idx="0"/>
          </p:cNvCxnSpPr>
          <p:nvPr/>
        </p:nvCxnSpPr>
        <p:spPr>
          <a:xfrm rot="10800000" flipV="1">
            <a:off x="1635519" y="1304772"/>
            <a:ext cx="2731770"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CB0167F-F484-4F71-A1E3-6B8362AAD9E7}"/>
              </a:ext>
            </a:extLst>
          </p:cNvPr>
          <p:cNvCxnSpPr>
            <a:stCxn id="6" idx="2"/>
            <a:endCxn id="9" idx="0"/>
          </p:cNvCxnSpPr>
          <p:nvPr/>
        </p:nvCxnSpPr>
        <p:spPr>
          <a:xfrm>
            <a:off x="5468379" y="1612549"/>
            <a:ext cx="0" cy="335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A827FC6-AF87-4C98-9F16-AB3B1B5CF614}"/>
              </a:ext>
            </a:extLst>
          </p:cNvPr>
          <p:cNvCxnSpPr>
            <a:stCxn id="6" idx="3"/>
            <a:endCxn id="10" idx="0"/>
          </p:cNvCxnSpPr>
          <p:nvPr/>
        </p:nvCxnSpPr>
        <p:spPr>
          <a:xfrm>
            <a:off x="6569469" y="1304773"/>
            <a:ext cx="3467308" cy="64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62FEABD-0375-43AB-A309-C2B1DD318F02}"/>
              </a:ext>
            </a:extLst>
          </p:cNvPr>
          <p:cNvSpPr txBox="1"/>
          <p:nvPr/>
        </p:nvSpPr>
        <p:spPr>
          <a:xfrm>
            <a:off x="282969" y="2770606"/>
            <a:ext cx="2971800" cy="2862322"/>
          </a:xfrm>
          <a:prstGeom prst="rect">
            <a:avLst/>
          </a:prstGeom>
          <a:noFill/>
        </p:spPr>
        <p:txBody>
          <a:bodyPr wrap="square" rtlCol="0">
            <a:spAutoFit/>
          </a:bodyPr>
          <a:lstStyle/>
          <a:p>
            <a:r>
              <a:rPr lang="en-US" dirty="0"/>
              <a:t>Used to store only one value</a:t>
            </a:r>
          </a:p>
          <a:p>
            <a:r>
              <a:rPr lang="en-US" dirty="0"/>
              <a:t>Used DECLARE statement</a:t>
            </a:r>
          </a:p>
          <a:p>
            <a:endParaRPr lang="en-US" dirty="0"/>
          </a:p>
          <a:p>
            <a:endParaRPr lang="en-US" dirty="0"/>
          </a:p>
          <a:p>
            <a:r>
              <a:rPr lang="en-US" dirty="0"/>
              <a:t>Char, Varchar, </a:t>
            </a:r>
            <a:r>
              <a:rPr lang="en-US" dirty="0" err="1"/>
              <a:t>Nvarchar</a:t>
            </a:r>
            <a:r>
              <a:rPr lang="en-US" dirty="0"/>
              <a:t>, String</a:t>
            </a:r>
          </a:p>
          <a:p>
            <a:r>
              <a:rPr lang="en-US" dirty="0"/>
              <a:t>DATE, TIMESTAMP</a:t>
            </a:r>
          </a:p>
          <a:p>
            <a:r>
              <a:rPr lang="en-US" dirty="0"/>
              <a:t>Integer, BIGINT, TINYINT, DECIMAL</a:t>
            </a:r>
          </a:p>
          <a:p>
            <a:r>
              <a:rPr lang="en-US" dirty="0"/>
              <a:t>CLOB, BLOB</a:t>
            </a:r>
          </a:p>
        </p:txBody>
      </p:sp>
      <p:sp>
        <p:nvSpPr>
          <p:cNvPr id="15" name="TextBox 14">
            <a:extLst>
              <a:ext uri="{FF2B5EF4-FFF2-40B4-BE49-F238E27FC236}">
                <a16:creationId xmlns:a16="http://schemas.microsoft.com/office/drawing/2014/main" id="{38C59D13-936F-4FD7-B39C-75265A6869C7}"/>
              </a:ext>
            </a:extLst>
          </p:cNvPr>
          <p:cNvSpPr txBox="1"/>
          <p:nvPr/>
        </p:nvSpPr>
        <p:spPr>
          <a:xfrm>
            <a:off x="3620529" y="2762906"/>
            <a:ext cx="4465320" cy="923330"/>
          </a:xfrm>
          <a:prstGeom prst="rect">
            <a:avLst/>
          </a:prstGeom>
          <a:noFill/>
        </p:spPr>
        <p:txBody>
          <a:bodyPr wrap="square" rtlCol="0">
            <a:spAutoFit/>
          </a:bodyPr>
          <a:lstStyle/>
          <a:p>
            <a:r>
              <a:rPr lang="en-US" dirty="0"/>
              <a:t>Store multiple values of same data type</a:t>
            </a:r>
          </a:p>
          <a:p>
            <a:r>
              <a:rPr lang="en-US" dirty="0"/>
              <a:t>DECLARE </a:t>
            </a:r>
            <a:r>
              <a:rPr lang="en-US" dirty="0" err="1"/>
              <a:t>arr_name</a:t>
            </a:r>
            <a:r>
              <a:rPr lang="en-US" dirty="0"/>
              <a:t> datatype ARRAY;</a:t>
            </a:r>
          </a:p>
          <a:p>
            <a:endParaRPr lang="en-US" dirty="0"/>
          </a:p>
        </p:txBody>
      </p:sp>
      <p:graphicFrame>
        <p:nvGraphicFramePr>
          <p:cNvPr id="16" name="Table 15">
            <a:extLst>
              <a:ext uri="{FF2B5EF4-FFF2-40B4-BE49-F238E27FC236}">
                <a16:creationId xmlns:a16="http://schemas.microsoft.com/office/drawing/2014/main" id="{7C1E8ABB-BE14-4BAB-A16F-59C9863F4DA6}"/>
              </a:ext>
            </a:extLst>
          </p:cNvPr>
          <p:cNvGraphicFramePr>
            <a:graphicFrameLocks noGrp="1"/>
          </p:cNvGraphicFramePr>
          <p:nvPr>
            <p:extLst>
              <p:ext uri="{D42A27DB-BD31-4B8C-83A1-F6EECF244321}">
                <p14:modId xmlns:p14="http://schemas.microsoft.com/office/powerpoint/2010/main" val="4142468827"/>
              </p:ext>
            </p:extLst>
          </p:nvPr>
        </p:nvGraphicFramePr>
        <p:xfrm>
          <a:off x="4700218" y="3693936"/>
          <a:ext cx="1468008" cy="1854200"/>
        </p:xfrm>
        <a:graphic>
          <a:graphicData uri="http://schemas.openxmlformats.org/drawingml/2006/table">
            <a:tbl>
              <a:tblPr firstRow="1" bandRow="1">
                <a:tableStyleId>{5C22544A-7EE6-4342-B048-85BDC9FD1C3A}</a:tableStyleId>
              </a:tblPr>
              <a:tblGrid>
                <a:gridCol w="1468008">
                  <a:extLst>
                    <a:ext uri="{9D8B030D-6E8A-4147-A177-3AD203B41FA5}">
                      <a16:colId xmlns:a16="http://schemas.microsoft.com/office/drawing/2014/main" val="3203971715"/>
                    </a:ext>
                  </a:extLst>
                </a:gridCol>
              </a:tblGrid>
              <a:tr h="370840">
                <a:tc>
                  <a:txBody>
                    <a:bodyPr/>
                    <a:lstStyle/>
                    <a:p>
                      <a:endParaRPr lang="en-US" dirty="0"/>
                    </a:p>
                  </a:txBody>
                  <a:tcPr/>
                </a:tc>
                <a:extLst>
                  <a:ext uri="{0D108BD9-81ED-4DB2-BD59-A6C34878D82A}">
                    <a16:rowId xmlns:a16="http://schemas.microsoft.com/office/drawing/2014/main" val="4109037482"/>
                  </a:ext>
                </a:extLst>
              </a:tr>
              <a:tr h="370840">
                <a:tc>
                  <a:txBody>
                    <a:bodyPr/>
                    <a:lstStyle/>
                    <a:p>
                      <a:endParaRPr lang="en-US" dirty="0"/>
                    </a:p>
                  </a:txBody>
                  <a:tcPr/>
                </a:tc>
                <a:extLst>
                  <a:ext uri="{0D108BD9-81ED-4DB2-BD59-A6C34878D82A}">
                    <a16:rowId xmlns:a16="http://schemas.microsoft.com/office/drawing/2014/main" val="1323607911"/>
                  </a:ext>
                </a:extLst>
              </a:tr>
              <a:tr h="370840">
                <a:tc>
                  <a:txBody>
                    <a:bodyPr/>
                    <a:lstStyle/>
                    <a:p>
                      <a:endParaRPr lang="en-US" dirty="0"/>
                    </a:p>
                  </a:txBody>
                  <a:tcPr/>
                </a:tc>
                <a:extLst>
                  <a:ext uri="{0D108BD9-81ED-4DB2-BD59-A6C34878D82A}">
                    <a16:rowId xmlns:a16="http://schemas.microsoft.com/office/drawing/2014/main" val="1528718557"/>
                  </a:ext>
                </a:extLst>
              </a:tr>
              <a:tr h="370840">
                <a:tc>
                  <a:txBody>
                    <a:bodyPr/>
                    <a:lstStyle/>
                    <a:p>
                      <a:endParaRPr lang="en-US" dirty="0"/>
                    </a:p>
                  </a:txBody>
                  <a:tcPr/>
                </a:tc>
                <a:extLst>
                  <a:ext uri="{0D108BD9-81ED-4DB2-BD59-A6C34878D82A}">
                    <a16:rowId xmlns:a16="http://schemas.microsoft.com/office/drawing/2014/main" val="1907234920"/>
                  </a:ext>
                </a:extLst>
              </a:tr>
              <a:tr h="370840">
                <a:tc>
                  <a:txBody>
                    <a:bodyPr/>
                    <a:lstStyle/>
                    <a:p>
                      <a:endParaRPr lang="en-US" dirty="0"/>
                    </a:p>
                  </a:txBody>
                  <a:tcPr/>
                </a:tc>
                <a:extLst>
                  <a:ext uri="{0D108BD9-81ED-4DB2-BD59-A6C34878D82A}">
                    <a16:rowId xmlns:a16="http://schemas.microsoft.com/office/drawing/2014/main" val="991866011"/>
                  </a:ext>
                </a:extLst>
              </a:tr>
            </a:tbl>
          </a:graphicData>
        </a:graphic>
      </p:graphicFrame>
      <p:sp>
        <p:nvSpPr>
          <p:cNvPr id="17" name="Arrow: Right 16">
            <a:extLst>
              <a:ext uri="{FF2B5EF4-FFF2-40B4-BE49-F238E27FC236}">
                <a16:creationId xmlns:a16="http://schemas.microsoft.com/office/drawing/2014/main" id="{CDDAA4F8-44AA-4B4D-AEF9-6AA594266230}"/>
              </a:ext>
            </a:extLst>
          </p:cNvPr>
          <p:cNvSpPr/>
          <p:nvPr/>
        </p:nvSpPr>
        <p:spPr>
          <a:xfrm>
            <a:off x="4085349" y="389705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Arrow: Right 17">
            <a:extLst>
              <a:ext uri="{FF2B5EF4-FFF2-40B4-BE49-F238E27FC236}">
                <a16:creationId xmlns:a16="http://schemas.microsoft.com/office/drawing/2014/main" id="{6E07DB93-6E65-4AA0-892F-07989C122089}"/>
              </a:ext>
            </a:extLst>
          </p:cNvPr>
          <p:cNvSpPr/>
          <p:nvPr/>
        </p:nvSpPr>
        <p:spPr>
          <a:xfrm flipH="1">
            <a:off x="5997969" y="425519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Arrow: Right 18">
            <a:extLst>
              <a:ext uri="{FF2B5EF4-FFF2-40B4-BE49-F238E27FC236}">
                <a16:creationId xmlns:a16="http://schemas.microsoft.com/office/drawing/2014/main" id="{BCDB7650-F20E-42C8-A890-F8C82A39E9F6}"/>
              </a:ext>
            </a:extLst>
          </p:cNvPr>
          <p:cNvSpPr/>
          <p:nvPr/>
        </p:nvSpPr>
        <p:spPr>
          <a:xfrm>
            <a:off x="4138689" y="4621036"/>
            <a:ext cx="614869" cy="716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33D85721-A71D-46F5-82F6-EBB2A85EC351}"/>
              </a:ext>
            </a:extLst>
          </p:cNvPr>
          <p:cNvSpPr/>
          <p:nvPr/>
        </p:nvSpPr>
        <p:spPr>
          <a:xfrm>
            <a:off x="7636269"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a:t>
            </a:r>
          </a:p>
        </p:txBody>
      </p:sp>
      <p:sp>
        <p:nvSpPr>
          <p:cNvPr id="23" name="Rectangle 22">
            <a:extLst>
              <a:ext uri="{FF2B5EF4-FFF2-40B4-BE49-F238E27FC236}">
                <a16:creationId xmlns:a16="http://schemas.microsoft.com/office/drawing/2014/main" id="{2C6DE42F-10CB-4878-AE58-19CE4A891A9A}"/>
              </a:ext>
            </a:extLst>
          </p:cNvPr>
          <p:cNvSpPr/>
          <p:nvPr/>
        </p:nvSpPr>
        <p:spPr>
          <a:xfrm>
            <a:off x="10373761" y="3113506"/>
            <a:ext cx="170688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a:t>
            </a:r>
          </a:p>
        </p:txBody>
      </p:sp>
      <p:cxnSp>
        <p:nvCxnSpPr>
          <p:cNvPr id="24" name="Connector: Elbow 23">
            <a:extLst>
              <a:ext uri="{FF2B5EF4-FFF2-40B4-BE49-F238E27FC236}">
                <a16:creationId xmlns:a16="http://schemas.microsoft.com/office/drawing/2014/main" id="{8611C10F-2AC2-4D04-B779-6C0141AF36CF}"/>
              </a:ext>
            </a:extLst>
          </p:cNvPr>
          <p:cNvCxnSpPr>
            <a:stCxn id="10" idx="2"/>
            <a:endCxn id="21" idx="0"/>
          </p:cNvCxnSpPr>
          <p:nvPr/>
        </p:nvCxnSpPr>
        <p:spPr>
          <a:xfrm rot="5400000">
            <a:off x="9023213" y="2099942"/>
            <a:ext cx="480060" cy="15470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95DAD31-D7BC-40E0-9A28-C5D50A6467A3}"/>
              </a:ext>
            </a:extLst>
          </p:cNvPr>
          <p:cNvCxnSpPr>
            <a:stCxn id="10" idx="2"/>
            <a:endCxn id="23" idx="0"/>
          </p:cNvCxnSpPr>
          <p:nvPr/>
        </p:nvCxnSpPr>
        <p:spPr>
          <a:xfrm rot="16200000" flipH="1">
            <a:off x="10391959" y="2278264"/>
            <a:ext cx="480060" cy="11904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6A870F1-9278-4D08-A425-850F23D6F73E}"/>
              </a:ext>
            </a:extLst>
          </p:cNvPr>
          <p:cNvSpPr/>
          <p:nvPr/>
        </p:nvSpPr>
        <p:spPr>
          <a:xfrm>
            <a:off x="9411729" y="4096486"/>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Direct</a:t>
            </a:r>
          </a:p>
        </p:txBody>
      </p:sp>
      <p:sp>
        <p:nvSpPr>
          <p:cNvPr id="27" name="Rectangle 26">
            <a:extLst>
              <a:ext uri="{FF2B5EF4-FFF2-40B4-BE49-F238E27FC236}">
                <a16:creationId xmlns:a16="http://schemas.microsoft.com/office/drawing/2014/main" id="{05A77B2F-8D20-48AC-B4BB-325D41F6E9AC}"/>
              </a:ext>
            </a:extLst>
          </p:cNvPr>
          <p:cNvSpPr/>
          <p:nvPr/>
        </p:nvSpPr>
        <p:spPr>
          <a:xfrm>
            <a:off x="10906953" y="4085864"/>
            <a:ext cx="1190424" cy="51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Using Type</a:t>
            </a:r>
          </a:p>
        </p:txBody>
      </p:sp>
      <p:graphicFrame>
        <p:nvGraphicFramePr>
          <p:cNvPr id="28" name="Table 27">
            <a:extLst>
              <a:ext uri="{FF2B5EF4-FFF2-40B4-BE49-F238E27FC236}">
                <a16:creationId xmlns:a16="http://schemas.microsoft.com/office/drawing/2014/main" id="{23891C81-20AD-4439-BF75-60DA6FD61448}"/>
              </a:ext>
            </a:extLst>
          </p:cNvPr>
          <p:cNvGraphicFramePr>
            <a:graphicFrameLocks noGrp="1"/>
          </p:cNvGraphicFramePr>
          <p:nvPr>
            <p:extLst>
              <p:ext uri="{D42A27DB-BD31-4B8C-83A1-F6EECF244321}">
                <p14:modId xmlns:p14="http://schemas.microsoft.com/office/powerpoint/2010/main" val="4005436985"/>
              </p:ext>
            </p:extLst>
          </p:nvPr>
        </p:nvGraphicFramePr>
        <p:xfrm>
          <a:off x="8053903" y="4958392"/>
          <a:ext cx="3097347" cy="1463040"/>
        </p:xfrm>
        <a:graphic>
          <a:graphicData uri="http://schemas.openxmlformats.org/drawingml/2006/table">
            <a:tbl>
              <a:tblPr firstRow="1" bandRow="1">
                <a:tableStyleId>{5C22544A-7EE6-4342-B048-85BDC9FD1C3A}</a:tableStyleId>
              </a:tblPr>
              <a:tblGrid>
                <a:gridCol w="1032449">
                  <a:extLst>
                    <a:ext uri="{9D8B030D-6E8A-4147-A177-3AD203B41FA5}">
                      <a16:colId xmlns:a16="http://schemas.microsoft.com/office/drawing/2014/main" val="409877759"/>
                    </a:ext>
                  </a:extLst>
                </a:gridCol>
                <a:gridCol w="1032449">
                  <a:extLst>
                    <a:ext uri="{9D8B030D-6E8A-4147-A177-3AD203B41FA5}">
                      <a16:colId xmlns:a16="http://schemas.microsoft.com/office/drawing/2014/main" val="419268556"/>
                    </a:ext>
                  </a:extLst>
                </a:gridCol>
                <a:gridCol w="1032449">
                  <a:extLst>
                    <a:ext uri="{9D8B030D-6E8A-4147-A177-3AD203B41FA5}">
                      <a16:colId xmlns:a16="http://schemas.microsoft.com/office/drawing/2014/main" val="3903999094"/>
                    </a:ext>
                  </a:extLst>
                </a:gridCol>
              </a:tblGrid>
              <a:tr h="239196">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24861252"/>
                  </a:ext>
                </a:extLst>
              </a:tr>
              <a:tr h="239196">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03686491"/>
                  </a:ext>
                </a:extLst>
              </a:tr>
              <a:tr h="239196">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4054178"/>
                  </a:ext>
                </a:extLst>
              </a:tr>
              <a:tr h="239196">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8644755"/>
                  </a:ext>
                </a:extLst>
              </a:tr>
            </a:tbl>
          </a:graphicData>
        </a:graphic>
      </p:graphicFrame>
    </p:spTree>
    <p:extLst>
      <p:ext uri="{BB962C8B-B14F-4D97-AF65-F5344CB8AC3E}">
        <p14:creationId xmlns:p14="http://schemas.microsoft.com/office/powerpoint/2010/main" val="30700656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10573</TotalTime>
  <Words>1236</Words>
  <Application>Microsoft Office PowerPoint</Application>
  <PresentationFormat>Widescreen</PresentationFormat>
  <Paragraphs>179</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72</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713</cp:revision>
  <dcterms:created xsi:type="dcterms:W3CDTF">2016-07-10T03:33:26Z</dcterms:created>
  <dcterms:modified xsi:type="dcterms:W3CDTF">2022-01-11T15:39:46Z</dcterms:modified>
</cp:coreProperties>
</file>